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411" r:id="rId3"/>
    <p:sldId id="410" r:id="rId4"/>
    <p:sldId id="412" r:id="rId5"/>
    <p:sldId id="413" r:id="rId6"/>
    <p:sldId id="414" r:id="rId7"/>
    <p:sldId id="415" r:id="rId8"/>
    <p:sldId id="416" r:id="rId9"/>
    <p:sldId id="417" r:id="rId10"/>
    <p:sldId id="418" r:id="rId11"/>
    <p:sldId id="419" r:id="rId13"/>
    <p:sldId id="420" r:id="rId14"/>
    <p:sldId id="421" r:id="rId15"/>
    <p:sldId id="422" r:id="rId16"/>
    <p:sldId id="423" r:id="rId17"/>
    <p:sldId id="424" r:id="rId18"/>
    <p:sldId id="425" r:id="rId19"/>
    <p:sldId id="427" r:id="rId20"/>
    <p:sldId id="428" r:id="rId21"/>
    <p:sldId id="429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8.xml"/><Relationship Id="rId1" Type="http://schemas.openxmlformats.org/officeDocument/2006/relationships/tags" Target="../tags/tag10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1.xml"/><Relationship Id="rId1" Type="http://schemas.openxmlformats.org/officeDocument/2006/relationships/tags" Target="../tags/tag1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9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一、</a:t>
            </a:r>
            <a:r>
              <a:rPr lang="en-US" altLang="zh-CN"/>
              <a:t>JQuery</a:t>
            </a:r>
            <a:r>
              <a:rPr lang="zh-CN" altLang="en-US"/>
              <a:t>入门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代码示例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如何编写</a:t>
            </a:r>
            <a:r>
              <a:rPr lang="en-US" altLang="zh-CN"/>
              <a:t>JQuery</a:t>
            </a:r>
            <a:r>
              <a:t>代码：</a:t>
            </a:r>
          </a:p>
          <a:p>
            <a:pPr marL="342900" lvl="1" indent="0">
              <a:buNone/>
            </a:pPr>
            <a:r>
              <a:t>$(document).ready(function(){</a:t>
            </a:r>
          </a:p>
          <a:p>
            <a:pPr marL="342900" lvl="1" indent="0">
              <a:buNone/>
            </a:pPr>
            <a:r>
              <a:t>   // 开始写 jQuery 代码...</a:t>
            </a:r>
          </a:p>
          <a:p>
            <a:pPr marL="342900" lvl="1" indent="0">
              <a:buNone/>
            </a:pPr>
            <a:r>
              <a:t>});</a:t>
            </a:r>
          </a:p>
          <a:p>
            <a:pPr marL="342900" lvl="1" indent="0">
              <a:buNone/>
            </a:pPr>
            <a:r>
              <a:t>这是为了防止文档在完全加载（就绪）之前运行 jQuery 代码，即在 DOM 加载完成后才可以对 DOM 进行操作。</a:t>
            </a:r>
          </a:p>
          <a:p>
            <a:pPr marL="342900" lvl="1" indent="0">
              <a:buNone/>
            </a:pPr>
            <a:r>
              <a:t>如果在文档没有完全加载之前就运行函数，操作可能失败。下面是两个具体的例子：</a:t>
            </a:r>
          </a:p>
          <a:p>
            <a:pPr lvl="2"/>
            <a:r>
              <a:t>试图隐藏一个不存在的元素</a:t>
            </a:r>
          </a:p>
          <a:p>
            <a:pPr lvl="2"/>
            <a:r>
              <a:t>获得未完全加载的图像的大小</a:t>
            </a:r>
          </a:p>
          <a:p>
            <a:pPr lvl="1">
              <a:buNone/>
            </a:pPr>
            <a:r>
              <a:t>提示：简洁写法（与以上写法效果相同）:</a:t>
            </a:r>
          </a:p>
          <a:p>
            <a:pPr marL="342900" lvl="1" indent="0">
              <a:buNone/>
            </a:pPr>
            <a:r>
              <a:t>$(function(){</a:t>
            </a:r>
          </a:p>
          <a:p>
            <a:pPr marL="342900" lvl="1" indent="0">
              <a:buNone/>
            </a:pPr>
            <a:r>
              <a:t>   // 开始写 jQuery 代码...</a:t>
            </a:r>
          </a:p>
          <a:p>
            <a:pPr marL="342900" lvl="1" indent="0">
              <a:buNone/>
            </a:pPr>
            <a:r>
              <a:t>});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j</a:t>
            </a:r>
            <a:r>
              <a:rPr lang="zh-CN" altLang="en-US"/>
              <a:t>Query 入口函数与 JavaScript 入口函数的区别：</a:t>
            </a:r>
            <a:endParaRPr lang="zh-CN" altLang="en-US"/>
          </a:p>
          <a:p>
            <a:pPr lvl="1"/>
            <a:r>
              <a:rPr lang="zh-CN" altLang="en-US"/>
              <a:t> jQuery 的入口函数是在 html 所有标签(DOM)都加载之后，就会去执行。</a:t>
            </a:r>
            <a:endParaRPr lang="zh-CN" altLang="en-US"/>
          </a:p>
          <a:p>
            <a:pPr lvl="1"/>
            <a:r>
              <a:rPr lang="zh-CN" altLang="en-US"/>
              <a:t> JavaScript 的 window.onload 事件是等到所有内容，包括外部图片之类的文件加载完后，才会执行。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290" y="2446020"/>
            <a:ext cx="10852785" cy="40347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JQuery</a:t>
            </a:r>
            <a:r>
              <a:t>选择器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选择器允许您对 HTML 元素组或单个元素进行操作。</a:t>
            </a:r>
            <a:endParaRPr lang="zh-CN" altLang="en-US"/>
          </a:p>
          <a:p>
            <a:pPr lvl="1"/>
            <a:r>
              <a:rPr lang="zh-CN" altLang="en-US"/>
              <a:t>jQuery 选择器</a:t>
            </a:r>
            <a:endParaRPr lang="zh-CN" altLang="en-US"/>
          </a:p>
          <a:p>
            <a:pPr lvl="2"/>
            <a:r>
              <a:rPr lang="zh-CN" altLang="en-US"/>
              <a:t>jQuery 选择器允许您对 HTML 元素组或单个元素进行操作。</a:t>
            </a:r>
            <a:endParaRPr lang="zh-CN" altLang="en-US"/>
          </a:p>
          <a:p>
            <a:pPr lvl="2"/>
            <a:r>
              <a:rPr lang="zh-CN" altLang="en-US"/>
              <a:t>jQuery 选择器基于元素的 id、类、类型、属性、属性值等"查找"（或选择）HTML 元素。 它基于已经存在的 CSS 选择器，除此之外，它还有一些自定义的选择器。</a:t>
            </a:r>
            <a:endParaRPr lang="zh-CN" altLang="en-US"/>
          </a:p>
          <a:p>
            <a:pPr lvl="2"/>
            <a:r>
              <a:rPr lang="zh-CN" altLang="en-US"/>
              <a:t>jQuery 中所有选择器都以美元符号开头：$()。</a:t>
            </a:r>
            <a:endParaRPr lang="zh-CN" altLang="en-US"/>
          </a:p>
          <a:p>
            <a:pPr lvl="1"/>
            <a:r>
              <a:rPr lang="zh-CN" altLang="en-US"/>
              <a:t>元素选择器</a:t>
            </a:r>
            <a:endParaRPr lang="zh-CN" altLang="en-US"/>
          </a:p>
          <a:p>
            <a:pPr lvl="2"/>
            <a:r>
              <a:rPr lang="zh-CN" altLang="en-US"/>
              <a:t>jQuery 元素选择器基于元素名选取元素。</a:t>
            </a:r>
            <a:endParaRPr lang="zh-CN" altLang="en-US"/>
          </a:p>
          <a:p>
            <a:pPr lvl="2"/>
            <a:r>
              <a:rPr lang="zh-CN" altLang="en-US"/>
              <a:t>在页面中选取所有 &lt;p&gt; 元素:</a:t>
            </a:r>
            <a:endParaRPr lang="zh-CN" altLang="en-US"/>
          </a:p>
          <a:p>
            <a:pPr marL="1028700" lvl="3" indent="0">
              <a:buNone/>
            </a:pPr>
            <a:r>
              <a:rPr lang="zh-CN" altLang="en-US"/>
              <a:t>$("p")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示例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$(document).ready(function(){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$("button").click(function(){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$("p").hide();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});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});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#id 选择器</a:t>
            </a:r>
            <a:endParaRPr lang="zh-CN" altLang="en-US"/>
          </a:p>
          <a:p>
            <a:pPr lvl="1"/>
            <a:r>
              <a:rPr lang="zh-CN" altLang="en-US"/>
              <a:t>jQuery #id 选择器通过 HTML 元素的 id 属性选取指定的元素。</a:t>
            </a:r>
            <a:endParaRPr lang="zh-CN" altLang="en-US"/>
          </a:p>
          <a:p>
            <a:pPr lvl="1"/>
            <a:r>
              <a:rPr lang="zh-CN" altLang="en-US"/>
              <a:t>页面中元素的 id 应该是唯一的，所以您要在页面中选取唯一的元素需要通过 #id 选择器。</a:t>
            </a:r>
            <a:endParaRPr lang="zh-CN" altLang="en-US"/>
          </a:p>
          <a:p>
            <a:pPr lvl="1"/>
            <a:r>
              <a:rPr lang="zh-CN" altLang="en-US"/>
              <a:t>通过 id 选取元素语法如下：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$("#test")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  <a:p>
            <a:pPr lvl="0"/>
            <a:r>
              <a:rPr lang="zh-CN" altLang="en-US"/>
              <a:t>.class 选择器</a:t>
            </a:r>
            <a:endParaRPr lang="zh-CN" altLang="en-US"/>
          </a:p>
          <a:p>
            <a:pPr lvl="1"/>
            <a:r>
              <a:rPr lang="zh-CN" altLang="en-US"/>
              <a:t>jQuery 类选择器可以通过指定的 class 查找元素。</a:t>
            </a:r>
            <a:endParaRPr lang="zh-CN" altLang="en-US"/>
          </a:p>
          <a:p>
            <a:pPr lvl="1"/>
            <a:r>
              <a:rPr lang="zh-CN" altLang="en-US"/>
              <a:t>语法如下：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$(".test")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示例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#id 选择器</a:t>
            </a:r>
            <a:endParaRPr lang="zh-CN" altLang="en-US"/>
          </a:p>
          <a:p>
            <a:pPr marL="0" indent="0">
              <a:buNone/>
            </a:pPr>
            <a:r>
              <a:rPr lang="zh-CN" altLang="en-US" sz="1400"/>
              <a:t>$(document).ready(function(){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$("button").click(function(){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  $("#test").hide();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});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});</a:t>
            </a:r>
            <a:endParaRPr lang="zh-CN" altLang="en-US" sz="1400"/>
          </a:p>
          <a:p>
            <a:r>
              <a:rPr>
                <a:sym typeface="+mn-ea"/>
              </a:rPr>
              <a:t>.class 选择器</a:t>
            </a:r>
            <a:endParaRPr>
              <a:sym typeface="+mn-ea"/>
            </a:endParaRPr>
          </a:p>
          <a:p>
            <a:pPr marL="0" lvl="0" indent="0">
              <a:buNone/>
            </a:pPr>
            <a:r>
              <a:rPr sz="1395">
                <a:sym typeface="+mn-ea"/>
              </a:rPr>
              <a:t>$(document).ready(function(){</a:t>
            </a:r>
            <a:endParaRPr lang="zh-CN" altLang="en-US" sz="1395"/>
          </a:p>
          <a:p>
            <a:pPr marL="0" lvl="0" indent="0">
              <a:buNone/>
            </a:pPr>
            <a:r>
              <a:rPr sz="1395">
                <a:sym typeface="+mn-ea"/>
              </a:rPr>
              <a:t>  $("button").click(function(){</a:t>
            </a:r>
            <a:endParaRPr lang="zh-CN" altLang="en-US" sz="1395"/>
          </a:p>
          <a:p>
            <a:pPr marL="0" lvl="0" indent="0">
              <a:buNone/>
            </a:pPr>
            <a:r>
              <a:rPr sz="1395">
                <a:sym typeface="+mn-ea"/>
              </a:rPr>
              <a:t>    $(".test").hide();</a:t>
            </a:r>
            <a:endParaRPr lang="zh-CN" altLang="en-US" sz="1395"/>
          </a:p>
          <a:p>
            <a:pPr marL="0" lvl="0" indent="0">
              <a:buNone/>
            </a:pPr>
            <a:r>
              <a:rPr sz="1395">
                <a:sym typeface="+mn-ea"/>
              </a:rPr>
              <a:t>  });</a:t>
            </a:r>
            <a:endParaRPr lang="zh-CN" altLang="en-US" sz="1395"/>
          </a:p>
          <a:p>
            <a:pPr marL="0" lvl="0" indent="0">
              <a:buNone/>
            </a:pPr>
            <a:r>
              <a:rPr sz="1395">
                <a:sym typeface="+mn-ea"/>
              </a:rPr>
              <a:t>});</a:t>
            </a:r>
            <a:endParaRPr lang="zh-CN" altLang="en-US" sz="1395"/>
          </a:p>
          <a:p>
            <a:pPr marL="342900" lvl="1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更多示例</a:t>
            </a:r>
          </a:p>
        </p:txBody>
      </p:sp>
      <p:graphicFrame>
        <p:nvGraphicFramePr>
          <p:cNvPr id="4" name="内容占位符 3"/>
          <p:cNvGraphicFramePr/>
          <p:nvPr>
            <p:ph idx="1"/>
            <p:custDataLst>
              <p:tags r:id="rId1"/>
            </p:custDataLst>
          </p:nvPr>
        </p:nvGraphicFramePr>
        <p:xfrm>
          <a:off x="669883" y="952508"/>
          <a:ext cx="10824210" cy="5406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8630"/>
                <a:gridCol w="7815580"/>
              </a:tblGrid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语法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/>
                </a:tc>
              </a:tr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$("*")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选取所有元素</a:t>
                      </a:r>
                      <a:endParaRPr lang="zh-CN" altLang="en-US"/>
                    </a:p>
                  </a:txBody>
                  <a:tcPr/>
                </a:tc>
              </a:tr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$(this)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选取当前 HTML 元素</a:t>
                      </a:r>
                      <a:endParaRPr lang="zh-CN" altLang="en-US"/>
                    </a:p>
                  </a:txBody>
                  <a:tcPr/>
                </a:tc>
              </a:tr>
              <a:tr h="41021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$("p.intro")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 class 为 intro 的 &lt;p&gt; 元素</a:t>
                      </a:r>
                      <a:endParaRPr lang="zh-CN" altLang="en-US"/>
                    </a:p>
                  </a:txBody>
                  <a:tcPr/>
                </a:tc>
              </a:tr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$("p:first")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选取第一个 &lt;p&gt; 元素</a:t>
                      </a:r>
                      <a:endParaRPr lang="zh-CN" altLang="en-US"/>
                    </a:p>
                  </a:txBody>
                  <a:tcPr/>
                </a:tc>
              </a:tr>
              <a:tr h="4902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$("ul li:first")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选取第一个 &lt;ul&gt; 元素的第一个 &lt;li&gt; 元素</a:t>
                      </a:r>
                      <a:endParaRPr lang="zh-CN" altLang="en-US"/>
                    </a:p>
                  </a:txBody>
                  <a:tcPr/>
                </a:tc>
              </a:tr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$("ul li:first-child")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选取每个 &lt;ul&gt; 元素的第一个 &lt;li&gt; 元素</a:t>
                      </a:r>
                      <a:endParaRPr lang="zh-CN" altLang="en-US"/>
                    </a:p>
                  </a:txBody>
                  <a:tcPr/>
                </a:tc>
              </a:tr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$("[href]")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选取带有 href 属性的元素</a:t>
                      </a:r>
                      <a:endParaRPr lang="zh-CN" altLang="en-US"/>
                    </a:p>
                  </a:txBody>
                  <a:tcPr/>
                </a:tc>
              </a:tr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$("a[target='_blank']")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选取所有 target 属性值等于 "_blank" 的 &lt;a&gt; 元素</a:t>
                      </a:r>
                      <a:endParaRPr lang="zh-CN" altLang="en-US"/>
                    </a:p>
                  </a:txBody>
                  <a:tcPr/>
                </a:tc>
              </a:tr>
              <a:tr h="41021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$("a[target!='_blank']")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选取所有 target 属性值不等于 "_blank" 的 &lt;a&gt; 元素</a:t>
                      </a:r>
                      <a:endParaRPr lang="zh-CN" altLang="en-US"/>
                    </a:p>
                  </a:txBody>
                  <a:tcPr/>
                </a:tc>
              </a:tr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$(":button")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选取所有 type="button" 的 &lt;input&gt; 元素 和 &lt;button&gt; 元素</a:t>
                      </a:r>
                      <a:endParaRPr lang="zh-CN" altLang="en-US"/>
                    </a:p>
                  </a:txBody>
                  <a:tcPr/>
                </a:tc>
              </a:tr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$("tr:even")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选取偶数位置的 &lt;tr&gt; 元素</a:t>
                      </a:r>
                      <a:endParaRPr lang="zh-CN" altLang="en-US"/>
                    </a:p>
                  </a:txBody>
                  <a:tcPr/>
                </a:tc>
              </a:tr>
              <a:tr h="4095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$("tr:odd")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选取奇数位置的 &lt;tr&gt; 元素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事件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页面对不同访问者的响应叫做事件。</a:t>
            </a:r>
            <a:endParaRPr lang="zh-CN" altLang="en-US"/>
          </a:p>
          <a:p>
            <a:r>
              <a:rPr lang="zh-CN" altLang="en-US"/>
              <a:t>事件处理程序指的是当 HTML 中发生某些事件时所调用的方法。</a:t>
            </a:r>
            <a:endParaRPr lang="zh-CN" altLang="en-US"/>
          </a:p>
          <a:p>
            <a:r>
              <a:rPr lang="zh-CN" altLang="en-US"/>
              <a:t>实例：</a:t>
            </a:r>
            <a:endParaRPr lang="zh-CN" altLang="en-US"/>
          </a:p>
          <a:p>
            <a:pPr lvl="1"/>
            <a:r>
              <a:rPr lang="zh-CN" altLang="en-US"/>
              <a:t>在元素上移动鼠标。</a:t>
            </a:r>
            <a:endParaRPr lang="zh-CN" altLang="en-US"/>
          </a:p>
          <a:p>
            <a:pPr lvl="1"/>
            <a:r>
              <a:rPr lang="zh-CN" altLang="en-US"/>
              <a:t>选取单选按钮</a:t>
            </a:r>
            <a:endParaRPr lang="zh-CN" altLang="en-US"/>
          </a:p>
          <a:p>
            <a:pPr lvl="1"/>
            <a:r>
              <a:rPr lang="zh-CN" altLang="en-US"/>
              <a:t>点击元素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常见事件</a:t>
            </a:r>
            <a:endParaRPr lang="zh-CN" altLang="en-US"/>
          </a:p>
        </p:txBody>
      </p:sp>
      <p:graphicFrame>
        <p:nvGraphicFramePr>
          <p:cNvPr id="4" name="内容占位符 3"/>
          <p:cNvGraphicFramePr/>
          <p:nvPr>
            <p:ph idx="1"/>
            <p:custDataLst>
              <p:tags r:id="rId1"/>
            </p:custDataLst>
          </p:nvPr>
        </p:nvGraphicFramePr>
        <p:xfrm>
          <a:off x="669883" y="952508"/>
          <a:ext cx="1085342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3355"/>
                <a:gridCol w="2713355"/>
                <a:gridCol w="2713355"/>
                <a:gridCol w="271335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鼠标事件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键盘事件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表单事件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文档/窗口事件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click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keypress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submit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load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dblclick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keydown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change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resize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mouseenter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keyup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focus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scroll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mouseleave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 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blur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unload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hover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 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 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 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事件对象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获取事件对象</a:t>
            </a:r>
            <a:endParaRPr lang="zh-CN" altLang="en-US"/>
          </a:p>
          <a:p>
            <a:pPr marL="342900" lvl="1" indent="0">
              <a:lnSpc>
                <a:spcPct val="100000"/>
              </a:lnSpc>
              <a:buNone/>
            </a:pPr>
            <a:r>
              <a:rPr lang="zh-CN" altLang="en-US"/>
              <a:t>$(document).ready(function(){</a:t>
            </a:r>
            <a:endParaRPr lang="zh-CN" altLang="en-US"/>
          </a:p>
          <a:p>
            <a:pPr marL="342900" lvl="1" indent="0">
              <a:lnSpc>
                <a:spcPct val="100000"/>
              </a:lnSpc>
              <a:buNone/>
            </a:pPr>
            <a:r>
              <a:rPr lang="zh-CN" altLang="en-US"/>
              <a:t>    $(window).keypress(function(event){    </a:t>
            </a:r>
            <a:endParaRPr lang="zh-CN" altLang="en-US"/>
          </a:p>
          <a:p>
            <a:pPr marL="342900" lvl="1" indent="0">
              <a:lnSpc>
                <a:spcPct val="100000"/>
              </a:lnSpc>
              <a:buNone/>
            </a:pPr>
            <a:r>
              <a:rPr lang="zh-CN" altLang="en-US"/>
              <a:t>        //获取事件对象，里面包含各种有用的信息。</a:t>
            </a:r>
            <a:endParaRPr lang="zh-CN" altLang="en-US"/>
          </a:p>
          <a:p>
            <a:pPr marL="342900" lvl="1" indent="0">
              <a:lnSpc>
                <a:spcPct val="100000"/>
              </a:lnSpc>
              <a:buNone/>
            </a:pPr>
            <a:r>
              <a:rPr lang="zh-CN" altLang="en-US"/>
              <a:t>        console.log(event);</a:t>
            </a:r>
            <a:endParaRPr lang="zh-CN" altLang="en-US"/>
          </a:p>
          <a:p>
            <a:pPr marL="342900" lvl="1" indent="0">
              <a:lnSpc>
                <a:spcPct val="100000"/>
              </a:lnSpc>
              <a:buNone/>
            </a:pPr>
            <a:r>
              <a:rPr lang="zh-CN" altLang="en-US"/>
              <a:t>        //console.log(event.which);</a:t>
            </a:r>
            <a:endParaRPr lang="zh-CN" altLang="en-US"/>
          </a:p>
          <a:p>
            <a:pPr marL="342900" lvl="1" indent="0">
              <a:lnSpc>
                <a:spcPct val="100000"/>
              </a:lnSpc>
              <a:buNone/>
            </a:pPr>
            <a:r>
              <a:rPr lang="zh-CN" altLang="en-US"/>
              <a:t>    });</a:t>
            </a:r>
            <a:endParaRPr lang="zh-CN" altLang="en-US"/>
          </a:p>
          <a:p>
            <a:pPr marL="342900" lvl="1" indent="0">
              <a:lnSpc>
                <a:spcPct val="100000"/>
              </a:lnSpc>
              <a:buNone/>
            </a:pPr>
            <a:r>
              <a:rPr lang="zh-CN" altLang="en-US"/>
              <a:t>});</a:t>
            </a:r>
            <a:endParaRPr lang="zh-CN" altLang="en-US"/>
          </a:p>
          <a:p>
            <a:r>
              <a:rPr lang="zh-CN" altLang="en-US"/>
              <a:t>获取键入字符</a:t>
            </a:r>
            <a:endParaRPr lang="zh-CN" altLang="en-US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$(window).keypress(function(event){</a:t>
            </a:r>
            <a:endParaRPr lang="zh-CN" altLang="en-US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//event.which是获取ASCII码，前面的函数是将ASCII码转换成字符，空格键和Enter键输出均为空白。</a:t>
            </a:r>
            <a:endParaRPr lang="zh-CN" altLang="en-US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console.log(String.fromCharCode(event.which));</a:t>
            </a:r>
            <a:endParaRPr lang="zh-CN" altLang="en-US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//从event对象中key属性获取字符，但是Enter键的key值为"Enter"，空白键还是空白" "。</a:t>
            </a:r>
            <a:endParaRPr lang="zh-CN" altLang="en-US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console.log(event.key);</a:t>
            </a:r>
            <a:endParaRPr lang="zh-CN" altLang="en-US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});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JQuery</a:t>
            </a:r>
            <a:r>
              <a:t>简介</a:t>
            </a:r>
          </a:p>
          <a:p>
            <a:r>
              <a:rPr lang="en-US" altLang="zh-CN"/>
              <a:t>JQuery</a:t>
            </a:r>
            <a:r>
              <a:t>安装</a:t>
            </a:r>
          </a:p>
          <a:p>
            <a:r>
              <a:rPr lang="en-US" altLang="zh-CN"/>
              <a:t>JQuery</a:t>
            </a:r>
            <a:r>
              <a:t>语法</a:t>
            </a:r>
          </a:p>
          <a:p>
            <a:r>
              <a:rPr lang="en-US" altLang="zh-CN"/>
              <a:t>JQuery</a:t>
            </a:r>
            <a:r>
              <a:t>选择器</a:t>
            </a:r>
          </a:p>
          <a:p>
            <a:r>
              <a:rPr lang="en-US" altLang="zh-CN"/>
              <a:t>JQuery</a:t>
            </a:r>
            <a:r>
              <a:t>事件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JQuery</a:t>
            </a:r>
            <a:r>
              <a:t>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jQuery是一个JavaScript函数库。</a:t>
            </a:r>
            <a:endParaRPr lang="zh-CN" altLang="en-US"/>
          </a:p>
          <a:p>
            <a:r>
              <a:rPr lang="zh-CN" altLang="en-US"/>
              <a:t>jQuery是一个轻量级的"写的少，做的多"的JavaScript库。</a:t>
            </a:r>
            <a:endParaRPr lang="zh-CN" altLang="en-US"/>
          </a:p>
          <a:p>
            <a:r>
              <a:rPr lang="zh-CN" altLang="en-US"/>
              <a:t>jQuery库包含以下功能：</a:t>
            </a:r>
            <a:endParaRPr lang="zh-CN" altLang="en-US"/>
          </a:p>
          <a:p>
            <a:pPr lvl="1"/>
            <a:r>
              <a:rPr lang="zh-CN" altLang="en-US"/>
              <a:t>HTML 元素选取</a:t>
            </a:r>
            <a:endParaRPr lang="zh-CN" altLang="en-US"/>
          </a:p>
          <a:p>
            <a:pPr lvl="1"/>
            <a:r>
              <a:rPr lang="zh-CN" altLang="en-US"/>
              <a:t>HTML 元素操作</a:t>
            </a:r>
            <a:endParaRPr lang="zh-CN" altLang="en-US"/>
          </a:p>
          <a:p>
            <a:pPr lvl="1"/>
            <a:r>
              <a:rPr lang="zh-CN" altLang="en-US"/>
              <a:t>CSS 操作</a:t>
            </a:r>
            <a:endParaRPr lang="zh-CN" altLang="en-US"/>
          </a:p>
          <a:p>
            <a:pPr lvl="1"/>
            <a:r>
              <a:rPr lang="zh-CN" altLang="en-US"/>
              <a:t>HTML 事件函数</a:t>
            </a:r>
            <a:endParaRPr lang="zh-CN" altLang="en-US"/>
          </a:p>
          <a:p>
            <a:pPr lvl="1"/>
            <a:r>
              <a:rPr lang="zh-CN" altLang="en-US"/>
              <a:t>JavaScript 特效和动画</a:t>
            </a:r>
            <a:endParaRPr lang="zh-CN" altLang="en-US"/>
          </a:p>
          <a:p>
            <a:pPr lvl="1"/>
            <a:r>
              <a:rPr lang="zh-CN" altLang="en-US"/>
              <a:t>HTML DOM 遍历和修改</a:t>
            </a:r>
            <a:endParaRPr lang="zh-CN" altLang="en-US"/>
          </a:p>
          <a:p>
            <a:pPr lvl="1"/>
            <a:r>
              <a:rPr lang="zh-CN" altLang="en-US"/>
              <a:t>AJAX</a:t>
            </a:r>
            <a:endParaRPr lang="zh-CN" altLang="en-US"/>
          </a:p>
          <a:p>
            <a:pPr lvl="1"/>
            <a:r>
              <a:rPr lang="zh-CN" altLang="en-US"/>
              <a:t>Utilities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WHY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600"/>
              <a:t>目前网络上有大量开源的 JS 框架, 但是 jQuery 是目前最流行的 JS 框架，而且提供了大量的扩展。</a:t>
            </a:r>
            <a:endParaRPr lang="zh-CN" altLang="en-US" sz="1600"/>
          </a:p>
          <a:p>
            <a:r>
              <a:rPr lang="zh-CN" altLang="en-US" sz="1600"/>
              <a:t>很多大公司都在使用 jQuery， 例如:</a:t>
            </a:r>
            <a:endParaRPr lang="zh-CN" altLang="en-US" sz="1600"/>
          </a:p>
          <a:p>
            <a:pPr lvl="1"/>
            <a:r>
              <a:rPr lang="zh-CN" altLang="en-US"/>
              <a:t>Google</a:t>
            </a:r>
            <a:endParaRPr lang="zh-CN" altLang="en-US"/>
          </a:p>
          <a:p>
            <a:pPr lvl="1"/>
            <a:r>
              <a:rPr lang="zh-CN" altLang="en-US"/>
              <a:t>Microsoft</a:t>
            </a:r>
            <a:endParaRPr lang="zh-CN" altLang="en-US"/>
          </a:p>
          <a:p>
            <a:pPr lvl="1"/>
            <a:r>
              <a:rPr lang="zh-CN" altLang="en-US"/>
              <a:t>IBM</a:t>
            </a:r>
            <a:endParaRPr lang="zh-CN" altLang="en-US"/>
          </a:p>
          <a:p>
            <a:pPr lvl="1"/>
            <a:r>
              <a:rPr lang="zh-CN" altLang="en-US"/>
              <a:t>Netflix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目前jQuery有三个大版本：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1.x：兼容ie678,使用最为广泛的，官方只做BUG维护，功能不再新增。因此一般项目来说，使用1.x版本就可以了，最终版本：1.12.4 (2016年5月20日)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2.x：不兼容ie678，很少有人使用，官方只做BUG维护，功能不再新增。如果不考虑兼容低版本的浏览器可以使用2.x，最终版本：2.2.4 (2016年5月20日)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3.x：不兼容ie678，只支持最新的浏览器。除非特殊要求，一般不会使用3.x版本的，很多老的jQuery插件不支持这个版本。目前该版本是官方主要更新维护的版本。最新版本：3.3.1（2018年1月20日）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JQuery</a:t>
            </a:r>
            <a:r>
              <a:t>的安装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网页中添加 jQuery</a:t>
            </a:r>
            <a:endParaRPr lang="zh-CN" altLang="en-US"/>
          </a:p>
          <a:p>
            <a:pPr lvl="1"/>
            <a:r>
              <a:rPr lang="zh-CN" altLang="en-US"/>
              <a:t>可以通过多种方法在网页中添加 jQuery。 您可以使用以下方法：</a:t>
            </a:r>
            <a:endParaRPr lang="zh-CN" altLang="en-US"/>
          </a:p>
          <a:p>
            <a:pPr lvl="2"/>
            <a:r>
              <a:rPr lang="zh-CN" altLang="en-US"/>
              <a:t>从 jquery.com 下载 jQuery 库</a:t>
            </a:r>
            <a:endParaRPr lang="zh-CN" altLang="en-US"/>
          </a:p>
          <a:p>
            <a:pPr lvl="2"/>
            <a:r>
              <a:rPr lang="zh-CN" altLang="en-US"/>
              <a:t>从 CDN 中载入 jQuery, 如从 Google 中加载 jQuery</a:t>
            </a:r>
            <a:endParaRPr lang="zh-CN" altLang="en-US"/>
          </a:p>
          <a:p>
            <a:pPr lvl="0"/>
            <a:r>
              <a:rPr lang="zh-CN" altLang="en-US"/>
              <a:t>下载 jQuery</a:t>
            </a:r>
            <a:endParaRPr lang="zh-CN" altLang="en-US"/>
          </a:p>
          <a:p>
            <a:pPr lvl="1"/>
            <a:r>
              <a:rPr lang="zh-CN" altLang="en-US"/>
              <a:t>有两个版本的 jQuery 可供下载：</a:t>
            </a:r>
            <a:endParaRPr lang="zh-CN" altLang="en-US"/>
          </a:p>
          <a:p>
            <a:pPr lvl="2"/>
            <a:r>
              <a:rPr lang="zh-CN" altLang="en-US"/>
              <a:t>Production version - 用于实际的网站中，已被精简和压缩。</a:t>
            </a:r>
            <a:endParaRPr lang="zh-CN" altLang="en-US"/>
          </a:p>
          <a:p>
            <a:pPr lvl="2"/>
            <a:r>
              <a:rPr lang="zh-CN" altLang="en-US"/>
              <a:t>Development version - 用于测试和开发（未压缩，是可读的代码）</a:t>
            </a:r>
            <a:endParaRPr lang="zh-CN" altLang="en-US"/>
          </a:p>
          <a:p>
            <a:pPr lvl="1"/>
            <a:r>
              <a:rPr lang="zh-CN" altLang="en-US"/>
              <a:t>以上两个版本都可以从 jquery.com 中下载。</a:t>
            </a:r>
            <a:endParaRPr lang="zh-CN" altLang="en-US"/>
          </a:p>
          <a:p>
            <a:pPr lvl="1"/>
            <a:r>
              <a:rPr lang="zh-CN" altLang="en-US"/>
              <a:t>jQuery 库是一个 JavaScript 文件，您可以使用 HTML 的 &lt;script&gt; 标签引用它：</a:t>
            </a:r>
            <a:endParaRPr lang="zh-CN" altLang="en-US"/>
          </a:p>
          <a:p>
            <a:pPr marL="685800" lvl="2" indent="0">
              <a:buNone/>
            </a:pPr>
            <a:r>
              <a:rPr sz="1085">
                <a:sym typeface="+mn-ea"/>
              </a:rPr>
              <a:t>&lt;head&gt;</a:t>
            </a:r>
            <a:endParaRPr lang="zh-CN" altLang="en-US" sz="1085"/>
          </a:p>
          <a:p>
            <a:pPr marL="685800" lvl="2" indent="0">
              <a:buNone/>
            </a:pPr>
            <a:r>
              <a:rPr lang="en-US" altLang="zh-CN" sz="1085">
                <a:sym typeface="+mn-ea"/>
              </a:rPr>
              <a:t>	</a:t>
            </a:r>
            <a:r>
              <a:rPr sz="1085">
                <a:sym typeface="+mn-ea"/>
              </a:rPr>
              <a:t>&lt;script src="jquery-1.10.2.min.js"&gt;&lt;/script&gt;</a:t>
            </a:r>
            <a:endParaRPr lang="zh-CN" altLang="en-US" sz="1085"/>
          </a:p>
          <a:p>
            <a:pPr marL="685800" lvl="2" indent="0">
              <a:buNone/>
            </a:pPr>
            <a:r>
              <a:rPr sz="1085">
                <a:sym typeface="+mn-ea"/>
              </a:rPr>
              <a:t>&lt;/head&gt;</a:t>
            </a:r>
            <a:endParaRPr lang="zh-CN" altLang="en-US" sz="1085"/>
          </a:p>
          <a:p>
            <a:pPr lvl="1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外网引用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如果您不希望下载并存放 jQuery，那么也可以通过 CDN（内容分发网络） 引用它。</a:t>
            </a:r>
            <a:endParaRPr lang="zh-CN" altLang="en-US"/>
          </a:p>
          <a:p>
            <a:r>
              <a:rPr lang="zh-CN" altLang="en-US"/>
              <a:t>Staticfile CDN、百度、又拍云、新浪、谷歌和微软的服务器都存有 jQuery 。</a:t>
            </a:r>
            <a:endParaRPr lang="zh-CN" altLang="en-US"/>
          </a:p>
          <a:p>
            <a:pPr lvl="1"/>
            <a:r>
              <a:rPr lang="zh-CN" altLang="en-US" sz="1400"/>
              <a:t>百度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&lt;script src="https://apps.bdimg.com/libs/jquery/2.1.4/jquery.min.js"&gt;&lt;/script&gt;</a:t>
            </a:r>
            <a:endParaRPr lang="zh-CN" altLang="en-US"/>
          </a:p>
          <a:p>
            <a:pPr lvl="1"/>
            <a:r>
              <a:t>新浪</a:t>
            </a:r>
          </a:p>
          <a:p>
            <a:pPr marL="342900" lvl="1" indent="0">
              <a:buNone/>
            </a:pPr>
            <a:r>
              <a:t>&lt;script src="https://lib.sinaapp.com/js/jquery/2.0.2/jquery-2.0.2.min.js"&gt;</a:t>
            </a:r>
            <a:r>
              <a:rPr>
                <a:sym typeface="+mn-ea"/>
              </a:rPr>
              <a:t>&lt;/script&gt;</a:t>
            </a:r>
            <a:endParaRPr>
              <a:sym typeface="+mn-ea"/>
            </a:endParaRPr>
          </a:p>
          <a:p>
            <a:pPr lvl="1"/>
            <a:r>
              <a:t>又拍云</a:t>
            </a:r>
          </a:p>
          <a:p>
            <a:pPr marL="342900" lvl="1" indent="0">
              <a:buNone/>
            </a:pPr>
            <a:r>
              <a:t>&lt;script src="https://upcdn.b0.upaiyun.com/libs/jquery/jquery-2.0.2.min.js"&gt;</a:t>
            </a:r>
            <a:r>
              <a:rPr>
                <a:sym typeface="+mn-ea"/>
              </a:rPr>
              <a:t>&lt;/script&gt;</a:t>
            </a:r>
            <a:endParaRPr>
              <a:sym typeface="+mn-ea"/>
            </a:endParaRPr>
          </a:p>
          <a:p>
            <a:pPr lvl="1"/>
            <a:r>
              <a:t>微软</a:t>
            </a:r>
          </a:p>
          <a:p>
            <a:pPr marL="342900" lvl="1" indent="0">
              <a:buNone/>
            </a:pPr>
            <a:r>
              <a:t>&lt;script src="https://ajax.aspnetcdn.com/ajax/jquery/jquery-1.9.0.min.js"&gt;&lt;/script&gt;</a:t>
            </a:r>
          </a:p>
          <a:p>
            <a:pPr lvl="0"/>
            <a:r>
              <a:rPr sz="1600"/>
              <a:t>许多用户在访问其他站点时，已经从百度、又拍云、新浪、谷歌或微软加载过 jQuery。所以结果是，当他们访问您的站点时，会从缓存中加载 jQuery，这样可以减少加载时间。同时，大多数 CDN 都可以确保当用户向其请求文件时，会从离用户最近的服务器上返回响应，这样也可以提高加载速度。</a:t>
            </a:r>
            <a:endParaRPr sz="1600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查看</a:t>
            </a:r>
            <a:r>
              <a:rPr lang="en-US" altLang="zh-CN"/>
              <a:t>JQuery</a:t>
            </a:r>
            <a:r>
              <a:t>版本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可以在浏览器的 Console 窗口中使用 $.fn.jquery 命令查看当前网站 jQuery 使用的版本：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5065" y="1902460"/>
            <a:ext cx="9882505" cy="25781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JQuery</a:t>
            </a:r>
            <a:r>
              <a:t>语法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语法是通过选取 HTML 元素，并对选取的元素执行某些操作。</a:t>
            </a:r>
            <a:endParaRPr lang="zh-CN" altLang="en-US"/>
          </a:p>
          <a:p>
            <a:r>
              <a:rPr lang="zh-CN" altLang="en-US"/>
              <a:t>基础语法： $(selector).action()</a:t>
            </a:r>
            <a:endParaRPr lang="zh-CN" altLang="en-US"/>
          </a:p>
          <a:p>
            <a:pPr lvl="1"/>
            <a:r>
              <a:rPr lang="zh-CN" altLang="en-US"/>
              <a:t>美元符号定义 jQuery</a:t>
            </a:r>
            <a:endParaRPr lang="zh-CN" altLang="en-US"/>
          </a:p>
          <a:p>
            <a:pPr lvl="1"/>
            <a:r>
              <a:rPr lang="zh-CN" altLang="en-US"/>
              <a:t>选择符（selector）"查询"和"查找" HTML 元素</a:t>
            </a:r>
            <a:endParaRPr lang="zh-CN" altLang="en-US"/>
          </a:p>
          <a:p>
            <a:pPr lvl="1"/>
            <a:r>
              <a:rPr lang="zh-CN" altLang="en-US"/>
              <a:t>jQuery 的 action() 执行对元素的操作</a:t>
            </a:r>
            <a:endParaRPr lang="zh-CN" altLang="en-US"/>
          </a:p>
          <a:p>
            <a:r>
              <a:rPr lang="zh-CN" altLang="en-US"/>
              <a:t>实例:</a:t>
            </a:r>
            <a:endParaRPr lang="zh-CN" altLang="en-US"/>
          </a:p>
          <a:p>
            <a:pPr lvl="1"/>
            <a:r>
              <a:rPr lang="zh-CN" altLang="en-US"/>
              <a:t>$(this).hide() - 隐藏当前元素</a:t>
            </a:r>
            <a:endParaRPr lang="zh-CN" altLang="en-US"/>
          </a:p>
          <a:p>
            <a:pPr lvl="1"/>
            <a:r>
              <a:rPr lang="zh-CN" altLang="en-US"/>
              <a:t>$("p").hide() - 隐藏所有 &lt;p&gt; 元素</a:t>
            </a:r>
            <a:endParaRPr lang="zh-CN" altLang="en-US"/>
          </a:p>
          <a:p>
            <a:pPr lvl="1"/>
            <a:r>
              <a:rPr lang="zh-CN" altLang="en-US"/>
              <a:t>$("p.test").hide() - 隐藏所有 class="test" 的 &lt;p&gt; 元素</a:t>
            </a:r>
            <a:endParaRPr lang="zh-CN" altLang="en-US"/>
          </a:p>
          <a:p>
            <a:pPr lvl="1"/>
            <a:r>
              <a:rPr lang="zh-CN" altLang="en-US"/>
              <a:t>$("#test").hide() - 隐藏 id="test" 的元素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7.xml><?xml version="1.0" encoding="utf-8"?>
<p:tagLst xmlns:p="http://schemas.openxmlformats.org/presentationml/2006/main">
  <p:tag name="KSO_WM_UNIT_TABLE_BEAUTIFY" val="smartTable{64793b97-5e9c-4283-88a4-71ee3ac77c50}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TABLE_BEAUTIFY" val="smartTable{22150b85-a8af-41d1-bdb0-3eceeea3a596}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4027</Words>
  <Application>WPS 演示</Application>
  <PresentationFormat>宽屏</PresentationFormat>
  <Paragraphs>290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一、JQuery入门</vt:lpstr>
      <vt:lpstr>主要内容</vt:lpstr>
      <vt:lpstr>JQuery简介</vt:lpstr>
      <vt:lpstr>WHY</vt:lpstr>
      <vt:lpstr>目前jQuery有三个大版本： </vt:lpstr>
      <vt:lpstr>JQuery的安装</vt:lpstr>
      <vt:lpstr>外网引用</vt:lpstr>
      <vt:lpstr>查看JQuery版本</vt:lpstr>
      <vt:lpstr>JQuery语法</vt:lpstr>
      <vt:lpstr>代码示例</vt:lpstr>
      <vt:lpstr>PowerPoint 演示文稿</vt:lpstr>
      <vt:lpstr>JQuery选择器</vt:lpstr>
      <vt:lpstr>示例</vt:lpstr>
      <vt:lpstr>PowerPoint 演示文稿</vt:lpstr>
      <vt:lpstr>示例</vt:lpstr>
      <vt:lpstr>更多示例</vt:lpstr>
      <vt:lpstr>jQuery 事件</vt:lpstr>
      <vt:lpstr>常见事件</vt:lpstr>
      <vt:lpstr>事件对象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cj</cp:lastModifiedBy>
  <cp:revision>164</cp:revision>
  <dcterms:created xsi:type="dcterms:W3CDTF">2019-06-19T02:08:00Z</dcterms:created>
  <dcterms:modified xsi:type="dcterms:W3CDTF">2021-07-05T03:02:56Z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2052-11.1.0.10578</vt:lpwstr>
  </property>
  <property fmtid="{D5CDD505-2E9C-101B-9397-08002B2CF9AE}" pid="3" name="ICV">
    <vt:lpwstr>D62AFA242FA04531B0CC42396F2CB9D3</vt:lpwstr>
  </property>
</Properties>
</file>